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22"/>
  </p:notesMasterIdLst>
  <p:handoutMasterIdLst>
    <p:handoutMasterId r:id="rId23"/>
  </p:handoutMasterIdLst>
  <p:sldIdLst>
    <p:sldId id="662" r:id="rId2"/>
    <p:sldId id="551" r:id="rId3"/>
    <p:sldId id="525" r:id="rId4"/>
    <p:sldId id="586" r:id="rId5"/>
    <p:sldId id="587" r:id="rId6"/>
    <p:sldId id="256" r:id="rId7"/>
    <p:sldId id="526" r:id="rId8"/>
    <p:sldId id="556" r:id="rId9"/>
    <p:sldId id="647" r:id="rId10"/>
    <p:sldId id="648" r:id="rId11"/>
    <p:sldId id="653" r:id="rId12"/>
    <p:sldId id="649" r:id="rId13"/>
    <p:sldId id="654" r:id="rId14"/>
    <p:sldId id="650" r:id="rId15"/>
    <p:sldId id="655" r:id="rId16"/>
    <p:sldId id="656" r:id="rId17"/>
    <p:sldId id="686" r:id="rId18"/>
    <p:sldId id="687" r:id="rId19"/>
    <p:sldId id="544" r:id="rId20"/>
    <p:sldId id="685" r:id="rId21"/>
  </p:sldIdLst>
  <p:sldSz cx="9144000" cy="5143500" type="screen16x9"/>
  <p:notesSz cx="6858000" cy="9144000"/>
  <p:embeddedFontLst>
    <p:embeddedFont>
      <p:font typeface="隶书" pitchFamily="49" charset="-122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黑体" pitchFamily="49" charset="-122"/>
      <p:regular r:id="rId29"/>
    </p:embeddedFont>
    <p:embeddedFont>
      <p:font typeface="楷体" pitchFamily="49" charset="-122"/>
      <p:regular r:id="rId30"/>
    </p:embeddedFont>
    <p:embeddedFont>
      <p:font typeface="Cambria Math" pitchFamily="18" charset="0"/>
      <p:regular r:id="rId31"/>
    </p:embeddedFont>
  </p:embeddedFontLst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4848" autoAdjust="0"/>
  </p:normalViewPr>
  <p:slideViewPr>
    <p:cSldViewPr showGuides="1">
      <p:cViewPr varScale="1">
        <p:scale>
          <a:sx n="139" d="100"/>
          <a:sy n="139" d="100"/>
        </p:scale>
        <p:origin x="-912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141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493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162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7" y="267635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1" tIns="45690" rIns="91381" bIns="456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5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6" y="195541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1215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1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09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2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88094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4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回顾复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回顾复习</a:t>
            </a:r>
            <a:endParaRPr kumimoji="1"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32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81" tIns="45691" rIns="91381" bIns="45691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1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7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5" indent="-342815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5" indent="-285679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4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8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5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4.bin"/><Relationship Id="rId3" Type="http://schemas.openxmlformats.org/officeDocument/2006/relationships/tags" Target="../tags/tag40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7.wmf"/><Relationship Id="rId2" Type="http://schemas.openxmlformats.org/officeDocument/2006/relationships/tags" Target="../tags/tag39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8.xml"/><Relationship Id="rId11" Type="http://schemas.openxmlformats.org/officeDocument/2006/relationships/oleObject" Target="../embeddings/oleObject3.bin"/><Relationship Id="rId5" Type="http://schemas.openxmlformats.org/officeDocument/2006/relationships/tags" Target="../tags/tag42.xml"/><Relationship Id="rId10" Type="http://schemas.openxmlformats.org/officeDocument/2006/relationships/image" Target="../media/image6.wmf"/><Relationship Id="rId4" Type="http://schemas.openxmlformats.org/officeDocument/2006/relationships/tags" Target="../tags/tag41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4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wmf"/><Relationship Id="rId9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91680" y="1075015"/>
            <a:ext cx="6075680" cy="3211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第四章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整式的加减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3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4.1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整式</a:t>
            </a:r>
            <a:endParaRPr lang="zh-CN" altLang="en-US" sz="4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4.1.1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单项式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endParaRPr lang="en-US" altLang="zh-CN" sz="2800" dirty="0">
              <a:latin typeface="+mj-ea"/>
              <a:ea typeface="+mj-ea"/>
            </a:endParaRPr>
          </a:p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单项式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899592" y="1551304"/>
            <a:ext cx="724662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eaLnBrk="1" latinLnBrk="0" hangingPunct="1">
              <a:lnSpc>
                <a:spcPct val="150000"/>
              </a:lnSpc>
              <a:buClrTx/>
              <a:buSzTx/>
            </a:pP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观察下列代数式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中出现的数字它们和字母有什么关系？</a:t>
            </a:r>
          </a:p>
        </p:txBody>
      </p:sp>
      <p:graphicFrame>
        <p:nvGraphicFramePr>
          <p:cNvPr id="14" name="对象 13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521017"/>
              </p:ext>
            </p:extLst>
          </p:nvPr>
        </p:nvGraphicFramePr>
        <p:xfrm>
          <a:off x="3850437" y="1794509"/>
          <a:ext cx="567055" cy="416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r:id="rId7" imgW="241300" imgH="177165" progId="Equation.KSEE3">
                  <p:embed/>
                </p:oleObj>
              </mc:Choice>
              <mc:Fallback>
                <p:oleObj r:id="rId7" imgW="241300" imgH="177165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50437" y="1794509"/>
                        <a:ext cx="567055" cy="416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621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26627958"/>
              </p:ext>
            </p:extLst>
          </p:nvPr>
        </p:nvGraphicFramePr>
        <p:xfrm>
          <a:off x="4570527" y="1746884"/>
          <a:ext cx="403860" cy="464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r:id="rId9" imgW="177165" imgH="203200" progId="Equation.KSEE3">
                  <p:embed/>
                </p:oleObj>
              </mc:Choice>
              <mc:Fallback>
                <p:oleObj r:id="rId9" imgW="177165" imgH="203200" progId="Equation.KSEE3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70527" y="1746884"/>
                        <a:ext cx="403860" cy="464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620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930861470"/>
              </p:ext>
            </p:extLst>
          </p:nvPr>
        </p:nvGraphicFramePr>
        <p:xfrm>
          <a:off x="5074717" y="1794509"/>
          <a:ext cx="741680" cy="44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r:id="rId11" imgW="342900" imgH="203200" progId="Equation.KSEE3">
                  <p:embed/>
                </p:oleObj>
              </mc:Choice>
              <mc:Fallback>
                <p:oleObj r:id="rId11" imgW="342900" imgH="203200" progId="Equation.KSEE3">
                  <p:embed/>
                  <p:pic>
                    <p:nvPicPr>
                      <p:cNvPr id="0" name="图片 1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74717" y="1794509"/>
                        <a:ext cx="741680" cy="4400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-2147482619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39199299"/>
              </p:ext>
            </p:extLst>
          </p:nvPr>
        </p:nvGraphicFramePr>
        <p:xfrm>
          <a:off x="6082462" y="1635124"/>
          <a:ext cx="77406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r:id="rId13" imgW="381000" imgH="393700" progId="Equation.KSEE3">
                  <p:embed/>
                </p:oleObj>
              </mc:Choice>
              <mc:Fallback>
                <p:oleObj r:id="rId13" imgW="381000" imgH="393700" progId="Equation.KSEE3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82462" y="1635124"/>
                        <a:ext cx="774065" cy="800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470599" y="1176563"/>
            <a:ext cx="8455025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单项式的</a:t>
            </a:r>
            <a:r>
              <a:rPr 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系数</a:t>
            </a:r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单项式中的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数字因数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叫作这个单项式的系数</a:t>
            </a:r>
            <a:r>
              <a:rPr lang="en-US" alt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70599" y="2608488"/>
            <a:ext cx="8423275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>
                <a:latin typeface="Times New Roman" pitchFamily="18" charset="0"/>
                <a:cs typeface="Times New Roman" pitchFamily="18" charset="0"/>
              </a:rPr>
              <a:t>规定：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单项式表示数与字母相乘时，通常把</a:t>
            </a:r>
            <a:r>
              <a:rPr 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数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写在</a:t>
            </a:r>
            <a:r>
              <a:rPr 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前面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，单项式的系数是</a:t>
            </a:r>
            <a:r>
              <a:rPr 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en-US" alt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时，</a:t>
            </a:r>
            <a:r>
              <a:rPr 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sz="2800" b="0">
                <a:latin typeface="Times New Roman" pitchFamily="18" charset="0"/>
                <a:cs typeface="Times New Roman" pitchFamily="18" charset="0"/>
              </a:rPr>
              <a:t>通常</a:t>
            </a:r>
            <a:r>
              <a:rPr 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省略不写</a:t>
            </a:r>
            <a:r>
              <a:rPr lang="en-US" altLang="zh-CN" sz="28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67544" y="1203598"/>
            <a:ext cx="8411845" cy="1949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单项式的</a:t>
            </a:r>
            <a:r>
              <a:rPr 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次数</a:t>
            </a:r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一个单项式中，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所有字母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指数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和</a:t>
            </a:r>
            <a:r>
              <a:rPr lang="zh-CN" sz="2800" b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叫作这个单项式的次数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。如果一个单项式的次数是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，那么称这个单项式是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n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次单项式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en-US" altLang="zh-CN" sz="2800" b="0" dirty="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6284" y="3579768"/>
            <a:ext cx="74148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800" b="1" dirty="0">
                <a:latin typeface="Times New Roman" pitchFamily="18" charset="0"/>
                <a:cs typeface="Times New Roman" pitchFamily="18" charset="0"/>
              </a:rPr>
              <a:t>规定：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对于一个非零数，规定它的次数为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0.</a:t>
            </a:r>
            <a:endParaRPr lang="en-US" alt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778783" y="1347614"/>
            <a:ext cx="77609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800" b="1">
                <a:ea typeface="宋体" panose="02010600030101010101" pitchFamily="2" charset="-122"/>
              </a:rPr>
              <a:t>练一练：</a:t>
            </a:r>
            <a:r>
              <a:rPr lang="zh-CN" sz="2800" b="0">
                <a:ea typeface="宋体" panose="02010600030101010101" pitchFamily="2" charset="-122"/>
              </a:rPr>
              <a:t>指出下列单项式的系数和次数（口答）</a:t>
            </a:r>
            <a:endParaRPr lang="zh-CN" altLang="en-US" sz="2800" b="0">
              <a:ea typeface="宋体" panose="02010600030101010101" pitchFamily="2" charset="-122"/>
            </a:endParaRPr>
          </a:p>
        </p:txBody>
      </p:sp>
      <p:graphicFrame>
        <p:nvGraphicFramePr>
          <p:cNvPr id="2" name="对象 -2147482357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88456686"/>
              </p:ext>
            </p:extLst>
          </p:nvPr>
        </p:nvGraphicFramePr>
        <p:xfrm>
          <a:off x="2151653" y="1995949"/>
          <a:ext cx="480250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r:id="rId4" imgW="1447800" imgH="393700" progId="Equation.KSEE3">
                  <p:embed/>
                </p:oleObj>
              </mc:Choice>
              <mc:Fallback>
                <p:oleObj r:id="rId4" imgW="1447800" imgH="3937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51653" y="1995949"/>
                        <a:ext cx="4802505" cy="920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751205" y="995447"/>
            <a:ext cx="76415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例1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用单项式填空，并指出它们的系数和次数</a:t>
            </a:r>
            <a:endParaRPr lang="zh-CN" alt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2900" y="1460500"/>
            <a:ext cx="8184515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（1）若三角形一边长为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800" b="0" i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这条边上的高为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  <a:sym typeface="+mn-ea"/>
              </a:rPr>
              <a:t>h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，则这个三角形的面积为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    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zh-CN" alt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714970" y="2795270"/>
            <a:ext cx="8133080" cy="13031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）一个长方体包装盒的长，宽，高分别为</a:t>
            </a:r>
            <a:r>
              <a:rPr lang="en-US" altLang="zh-CN" sz="2800" b="0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0" dirty="0" err="1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0" i="1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0" dirty="0" err="1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0" i="1" dirty="0" err="1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zh-CN" sz="2800" b="0" dirty="0" err="1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，则这个长方体包装盒的体积为</a:t>
            </a:r>
            <a:r>
              <a:rPr lang="zh-CN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      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cm</a:t>
            </a:r>
            <a:r>
              <a:rPr lang="en-US" altLang="zh-CN" sz="2800" baseline="30000" dirty="0"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endParaRPr lang="en-US" altLang="zh-CN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35925" y="426720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）有理数</a:t>
            </a:r>
            <a:r>
              <a:rPr lang="en-US" altLang="zh-CN" sz="2800" b="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的相反数是</a:t>
            </a:r>
            <a:r>
              <a:rPr lang="zh-CN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en-US" altLang="zh-CN" sz="2800" u="sng" dirty="0">
                <a:latin typeface="Times New Roman" pitchFamily="18" charset="0"/>
                <a:cs typeface="Times New Roman" pitchFamily="18" charset="0"/>
                <a:sym typeface="+mn-ea"/>
              </a:rPr>
              <a:t>       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en-US" altLang="zh-CN" sz="2800" b="0" dirty="0"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63888" y="2010777"/>
                <a:ext cx="1008112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a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2400" i="1" dirty="0" err="1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h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010777"/>
                <a:ext cx="1008112" cy="680571"/>
              </a:xfrm>
              <a:prstGeom prst="rect">
                <a:avLst/>
              </a:prstGeom>
              <a:blipFill rotWithShape="1">
                <a:blip r:embed="rId2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7384683" y="344685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9781" y="4204395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﹣</a:t>
            </a:r>
            <a:r>
              <a:rPr lang="en-US" altLang="zh-CN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92727" y="1131590"/>
            <a:ext cx="8067675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just" eaLnBrk="1" latinLnBrk="0" hangingPunct="1">
              <a:lnSpc>
                <a:spcPct val="120000"/>
              </a:lnSpc>
            </a:pP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400" b="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sz="2400" b="0" dirty="0">
                <a:latin typeface="Times New Roman" pitchFamily="18" charset="0"/>
                <a:cs typeface="Times New Roman" pitchFamily="18" charset="0"/>
              </a:rPr>
              <a:t>）《北京2022年冬奥会——冰上运动》是为了纪念北京2022年冬奥会冰上运动发行的邮票，邮票一套共5枚，价格为6元，其中一种版式为一张10枚（2套），如图4.1-1所示，某中学举行冬奥会有奖问答活动，买了</a:t>
            </a:r>
            <a:r>
              <a:rPr lang="en-US" altLang="zh-CN" sz="2400" b="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张这种版式的邮票作为奖品，共花费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  <a:sym typeface="+mn-ea"/>
              </a:rPr>
              <a:t>   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</a:t>
            </a:r>
            <a:r>
              <a:rPr lang="zh-CN" sz="2400" dirty="0">
                <a:latin typeface="Times New Roman" pitchFamily="18" charset="0"/>
                <a:cs typeface="Times New Roman" pitchFamily="18" charset="0"/>
                <a:sym typeface="+mn-ea"/>
              </a:rPr>
              <a:t>元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en-US" altLang="zh-CN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2"/>
          <a:stretch>
            <a:fillRect/>
          </a:stretch>
        </p:blipFill>
        <p:spPr>
          <a:xfrm>
            <a:off x="5436096" y="3075806"/>
            <a:ext cx="2809875" cy="1779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3419872" y="278341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755576" y="1131590"/>
            <a:ext cx="806767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800" b="0" dirty="0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中华人民共和国国旗法》规定，国旗旗面为红色长方形，其长与高之比是3：2，有五种通用尺寸（即尺寸规格），若一种尺度的国旗长为</a:t>
            </a:r>
            <a:r>
              <a:rPr lang="en-US" altLang="zh-CN" sz="2800" b="0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b="0" dirty="0" err="1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，则这种尺寸的国旗旗面的面积为</a:t>
            </a:r>
            <a:r>
              <a:rPr lang="zh-CN" sz="2800" b="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0" u="sng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zh-CN" sz="2800" b="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altLang="zh-CN" sz="2800" b="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sz="2800" b="0" dirty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28184" y="2996263"/>
                <a:ext cx="1008112" cy="68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a</a:t>
                </a:r>
                <a:r>
                  <a:rPr lang="en-US" altLang="zh-CN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</a:t>
                </a:r>
                <a:endParaRPr lang="zh-CN" altLang="en-US" sz="2400" baseline="30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2996263"/>
                <a:ext cx="1008112" cy="680571"/>
              </a:xfrm>
              <a:prstGeom prst="rect">
                <a:avLst/>
              </a:prstGeom>
              <a:blipFill rotWithShape="1">
                <a:blip r:embed="rId2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>
          <a:xfrm>
            <a:off x="1090703" y="1111331"/>
            <a:ext cx="7333453" cy="1773724"/>
            <a:chOff x="-682467" y="-476913"/>
            <a:chExt cx="9411985" cy="2365641"/>
          </a:xfrm>
        </p:grpSpPr>
        <p:sp>
          <p:nvSpPr>
            <p:cNvPr id="3" name="AutoShape 7"/>
            <p:cNvSpPr/>
            <p:nvPr/>
          </p:nvSpPr>
          <p:spPr>
            <a:xfrm>
              <a:off x="-682467" y="-185348"/>
              <a:ext cx="9411985" cy="2074076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89998"/>
              </a:srgbClr>
            </a:solid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1.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        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的系数及次数分别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是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(       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)</a:t>
              </a: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系数是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0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，次数是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5             B.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系数是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1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，次数是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6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；</a:t>
              </a:r>
              <a:endPara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系数是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-1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，次数是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5            D.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系数是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-1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，次数是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6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；</a:t>
              </a:r>
            </a:p>
            <a:p>
              <a:pPr>
                <a:lnSpc>
                  <a:spcPct val="150000"/>
                </a:lnSpc>
              </a:pP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</p:txBody>
        </p:sp>
        <p:graphicFrame>
          <p:nvGraphicFramePr>
            <p:cNvPr id="4" name="对象 143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1815686"/>
                </p:ext>
              </p:extLst>
            </p:nvPr>
          </p:nvGraphicFramePr>
          <p:xfrm>
            <a:off x="-169373" y="-476913"/>
            <a:ext cx="1453482" cy="576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5" name="Equation" r:id="rId3" imgW="469800" imgH="228600" progId="Equation.DSMT4">
                    <p:embed/>
                  </p:oleObj>
                </mc:Choice>
                <mc:Fallback>
                  <p:oleObj name="Equation" r:id="rId3" imgW="4698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69373" y="-476913"/>
                          <a:ext cx="1453482" cy="57616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23"/>
          <p:cNvGrpSpPr/>
          <p:nvPr/>
        </p:nvGrpSpPr>
        <p:grpSpPr>
          <a:xfrm>
            <a:off x="1117820" y="2868920"/>
            <a:ext cx="5887720" cy="1702393"/>
            <a:chOff x="-1282102" y="-557967"/>
            <a:chExt cx="7056438" cy="1621148"/>
          </a:xfrm>
        </p:grpSpPr>
        <p:sp>
          <p:nvSpPr>
            <p:cNvPr id="6" name="AutoShape 8"/>
            <p:cNvSpPr/>
            <p:nvPr/>
          </p:nvSpPr>
          <p:spPr>
            <a:xfrm>
              <a:off x="-1282102" y="-305244"/>
              <a:ext cx="7056438" cy="1368425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89998"/>
              </a:srgbClr>
            </a:solid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2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2" charset="-122"/>
                  <a:cs typeface="Times New Roman" pitchFamily="18" charset="0"/>
                </a:rPr>
                <a:t>.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单项式      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的系数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及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次数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分别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为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( 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  )</a:t>
              </a: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A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 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－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4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2                           B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－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4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3 </a:t>
              </a:r>
              <a:endParaRPr lang="en-US" altLang="zh-CN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400" b="1" dirty="0" smtClean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    C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.        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2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　                      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D.        </a:t>
              </a:r>
              <a:r>
                <a:rPr lang="zh-CN" altLang="en-US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，</a:t>
              </a:r>
              <a:r>
                <a:rPr lang="en-US" altLang="zh-CN" sz="2400" b="1" dirty="0">
                  <a:solidFill>
                    <a:prstClr val="black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3</a:t>
              </a: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endParaRPr lang="zh-CN" altLang="en-US" sz="2400" b="1" dirty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endParaRPr>
            </a:p>
          </p:txBody>
        </p:sp>
        <p:graphicFrame>
          <p:nvGraphicFramePr>
            <p:cNvPr id="7" name="对象 143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4315975"/>
                </p:ext>
              </p:extLst>
            </p:nvPr>
          </p:nvGraphicFramePr>
          <p:xfrm>
            <a:off x="354988" y="-557967"/>
            <a:ext cx="812418" cy="432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6" name="Equation" r:id="rId5" imgW="380880" imgH="203040" progId="Equation.DSMT4">
                    <p:embed/>
                  </p:oleObj>
                </mc:Choice>
                <mc:Fallback>
                  <p:oleObj name="Equation" r:id="rId5" imgW="380880" imgH="2030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54988" y="-557967"/>
                          <a:ext cx="812418" cy="43235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143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4511642"/>
                </p:ext>
              </p:extLst>
            </p:nvPr>
          </p:nvGraphicFramePr>
          <p:xfrm>
            <a:off x="-254965" y="531704"/>
            <a:ext cx="616449" cy="3597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7" name="Equation" r:id="rId7" imgW="304560" imgH="177480" progId="Equation.DSMT4">
                    <p:embed/>
                  </p:oleObj>
                </mc:Choice>
                <mc:Fallback>
                  <p:oleObj name="Equation" r:id="rId7" imgW="304560" imgH="177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-254965" y="531704"/>
                          <a:ext cx="616449" cy="35979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143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4511642"/>
                </p:ext>
              </p:extLst>
            </p:nvPr>
          </p:nvGraphicFramePr>
          <p:xfrm>
            <a:off x="3720753" y="599046"/>
            <a:ext cx="616449" cy="3597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8" name="Equation" r:id="rId9" imgW="304560" imgH="177480" progId="Equation.DSMT4">
                    <p:embed/>
                  </p:oleObj>
                </mc:Choice>
                <mc:Fallback>
                  <p:oleObj name="Equation" r:id="rId9" imgW="304560" imgH="177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20753" y="599046"/>
                          <a:ext cx="616449" cy="35979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Box 14"/>
          <p:cNvSpPr txBox="1"/>
          <p:nvPr/>
        </p:nvSpPr>
        <p:spPr>
          <a:xfrm>
            <a:off x="5447073" y="1099110"/>
            <a:ext cx="384415" cy="461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D</a:t>
            </a:r>
            <a:endParaRPr lang="en-US" altLang="zh-CN" sz="2400" b="1" dirty="0">
              <a:solidFill>
                <a:srgbClr val="FF0000"/>
              </a:solidFill>
              <a:latin typeface="Times New Roman"/>
              <a:ea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228184" y="2885055"/>
            <a:ext cx="430212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C</a:t>
            </a:r>
            <a:endParaRPr lang="en-US" altLang="zh-CN" sz="2400" b="1" dirty="0">
              <a:solidFill>
                <a:srgbClr val="FF0000"/>
              </a:solidFill>
              <a:latin typeface="Times New Roman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8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105958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/>
                <a:ea typeface="黑体" panose="02010609060101010101" pitchFamily="2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如果   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400" b="1" dirty="0" smtClean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是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五次单项式，则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n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的值为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　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 A.1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　　　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B.2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　　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C.3</a:t>
            </a:r>
            <a:r>
              <a:rPr lang="zh-CN" altLang="en-US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　　        </a:t>
            </a:r>
            <a:r>
              <a:rPr lang="en-US" altLang="zh-CN" sz="2400" b="1" dirty="0">
                <a:solidFill>
                  <a:prstClr val="black"/>
                </a:solidFill>
                <a:latin typeface="Times New Roman"/>
                <a:ea typeface="楷体" panose="02010609060101010101" pitchFamily="49" charset="-122"/>
                <a:cs typeface="楷体" panose="02010609060101010101" pitchFamily="49" charset="-122"/>
              </a:rPr>
              <a:t>D.4</a:t>
            </a:r>
            <a:endParaRPr lang="zh-CN" altLang="en-US" sz="2400" b="1" dirty="0">
              <a:solidFill>
                <a:prstClr val="black"/>
              </a:solidFill>
              <a:latin typeface="Times New Roman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aphicFrame>
        <p:nvGraphicFramePr>
          <p:cNvPr id="3" name="对象 143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558154"/>
              </p:ext>
            </p:extLst>
          </p:nvPr>
        </p:nvGraphicFramePr>
        <p:xfrm>
          <a:off x="1907704" y="1203598"/>
          <a:ext cx="16160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Equation" r:id="rId3" imgW="685800" imgH="393480" progId="Equation.DSMT4">
                  <p:embed/>
                </p:oleObj>
              </mc:Choice>
              <mc:Fallback>
                <p:oleObj name="Equation" r:id="rId3" imgW="6858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1203598"/>
                        <a:ext cx="1616075" cy="731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18"/>
          <p:cNvSpPr txBox="1"/>
          <p:nvPr/>
        </p:nvSpPr>
        <p:spPr>
          <a:xfrm>
            <a:off x="7308303" y="1293053"/>
            <a:ext cx="430213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/>
              </a:rPr>
              <a:t>B</a:t>
            </a:r>
            <a:endParaRPr lang="en-US" altLang="zh-CN" sz="2400" b="1" dirty="0">
              <a:solidFill>
                <a:srgbClr val="FF0000"/>
              </a:solidFill>
              <a:latin typeface="Times New Roman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4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71800" y="1209914"/>
            <a:ext cx="6192688" cy="111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概念：数或字母的积组成的式子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ea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（包括单独的数或字母）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  </a:t>
            </a:r>
            <a:endParaRPr kumimoji="0" lang="zh-CN" sz="1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2555776" y="1679198"/>
            <a:ext cx="216024" cy="1813065"/>
          </a:xfrm>
          <a:prstGeom prst="leftBrace">
            <a:avLst>
              <a:gd name="adj1" fmla="val 6084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043608" y="2250053"/>
            <a:ext cx="20882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Times New Roman" pitchFamily="18" charset="0"/>
              </a:rPr>
              <a:t>单项式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U-BZ-S92"/>
                <a:cs typeface="Times New Roman" pitchFamily="18" charset="0"/>
              </a:rPr>
              <a:t>  </a:t>
            </a:r>
            <a:endParaRPr kumimoji="0" lang="zh-CN" sz="9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NEU-BZ-S92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821730" y="2427734"/>
            <a:ext cx="6192688" cy="57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系数：单项式中的数字因数</a:t>
            </a:r>
            <a:endParaRPr kumimoji="0" lang="zh-CN" sz="1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795308" y="3086046"/>
            <a:ext cx="6192688" cy="57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ea"/>
                <a:ea typeface="+mj-ea"/>
                <a:cs typeface="Times New Roman" pitchFamily="18" charset="0"/>
              </a:rPr>
              <a:t>次数：所有字母的指数的和</a:t>
            </a:r>
            <a:endParaRPr kumimoji="0" lang="zh-CN" sz="1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ea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67360" y="1402080"/>
            <a:ext cx="8322945" cy="1836420"/>
            <a:chOff x="171" y="2321"/>
            <a:chExt cx="13107" cy="2892"/>
          </a:xfrm>
        </p:grpSpPr>
        <p:sp>
          <p:nvSpPr>
            <p:cNvPr id="4" name="文本框 3"/>
            <p:cNvSpPr txBox="1"/>
            <p:nvPr/>
          </p:nvSpPr>
          <p:spPr>
            <a:xfrm>
              <a:off x="171" y="3072"/>
              <a:ext cx="2551" cy="150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列式表示数量关系</a:t>
              </a:r>
            </a:p>
          </p:txBody>
        </p:sp>
        <p:sp>
          <p:nvSpPr>
            <p:cNvPr id="9" name="文本框 8"/>
            <p:cNvSpPr txBox="1"/>
            <p:nvPr>
              <p:custDataLst>
                <p:tags r:id="rId1"/>
              </p:custDataLst>
            </p:nvPr>
          </p:nvSpPr>
          <p:spPr>
            <a:xfrm>
              <a:off x="3344" y="2321"/>
              <a:ext cx="2016" cy="8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单项式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2"/>
              </p:custDataLst>
            </p:nvPr>
          </p:nvSpPr>
          <p:spPr>
            <a:xfrm>
              <a:off x="3349" y="4391"/>
              <a:ext cx="2011" cy="8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多项式</a:t>
              </a:r>
            </a:p>
          </p:txBody>
        </p:sp>
        <p:sp>
          <p:nvSpPr>
            <p:cNvPr id="11" name="文本框 10"/>
            <p:cNvSpPr txBox="1"/>
            <p:nvPr>
              <p:custDataLst>
                <p:tags r:id="rId3"/>
              </p:custDataLst>
            </p:nvPr>
          </p:nvSpPr>
          <p:spPr>
            <a:xfrm>
              <a:off x="5953" y="3411"/>
              <a:ext cx="1416" cy="8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整式</a:t>
              </a:r>
            </a:p>
          </p:txBody>
        </p:sp>
        <p:sp>
          <p:nvSpPr>
            <p:cNvPr id="12" name="文本框 11"/>
            <p:cNvSpPr txBox="1"/>
            <p:nvPr>
              <p:custDataLst>
                <p:tags r:id="rId4"/>
              </p:custDataLst>
            </p:nvPr>
          </p:nvSpPr>
          <p:spPr>
            <a:xfrm>
              <a:off x="11105" y="3058"/>
              <a:ext cx="2173" cy="150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整式加减运算</a:t>
              </a: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7431" y="2802"/>
              <a:ext cx="3418" cy="8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合并同类项</a:t>
              </a:r>
            </a:p>
          </p:txBody>
        </p:sp>
        <p:sp>
          <p:nvSpPr>
            <p:cNvPr id="15" name="文本框 14"/>
            <p:cNvSpPr txBox="1"/>
            <p:nvPr>
              <p:custDataLst>
                <p:tags r:id="rId6"/>
              </p:custDataLst>
            </p:nvPr>
          </p:nvSpPr>
          <p:spPr>
            <a:xfrm>
              <a:off x="7990" y="4076"/>
              <a:ext cx="2131" cy="8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/>
                <a:t>去括号</a:t>
              </a:r>
            </a:p>
          </p:txBody>
        </p:sp>
        <p:sp>
          <p:nvSpPr>
            <p:cNvPr id="16" name="左大括号 15"/>
            <p:cNvSpPr/>
            <p:nvPr/>
          </p:nvSpPr>
          <p:spPr>
            <a:xfrm>
              <a:off x="2778" y="2699"/>
              <a:ext cx="342" cy="2157"/>
            </a:xfrm>
            <a:prstGeom prst="leftBrace">
              <a:avLst/>
            </a:prstGeom>
            <a:ln w="19050"/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右大括号 16"/>
            <p:cNvSpPr/>
            <p:nvPr/>
          </p:nvSpPr>
          <p:spPr>
            <a:xfrm>
              <a:off x="5614" y="2686"/>
              <a:ext cx="285" cy="2268"/>
            </a:xfrm>
            <a:prstGeom prst="rightBrace">
              <a:avLst/>
            </a:prstGeom>
            <a:ln w="19050"/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箭头连接符 21"/>
            <p:cNvCxnSpPr/>
            <p:nvPr/>
          </p:nvCxnSpPr>
          <p:spPr>
            <a:xfrm>
              <a:off x="7383" y="3851"/>
              <a:ext cx="351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995686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48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899592" y="1254675"/>
            <a:ext cx="7575550" cy="166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latinLnBrk="0">
              <a:lnSpc>
                <a:spcPct val="200000"/>
              </a:lnSpc>
            </a:pPr>
            <a:r>
              <a:rPr lang="en-US" sz="2800" dirty="0">
                <a:latin typeface="楷体" pitchFamily="49" charset="-122"/>
                <a:ea typeface="楷体" pitchFamily="49" charset="-122"/>
              </a:rPr>
              <a:t>1.</a:t>
            </a:r>
            <a:r>
              <a:rPr sz="2800" dirty="0">
                <a:latin typeface="楷体" pitchFamily="49" charset="-122"/>
                <a:ea typeface="楷体" pitchFamily="49" charset="-122"/>
              </a:rPr>
              <a:t>理解单项式及单项式系数、</a:t>
            </a:r>
            <a:r>
              <a:rPr sz="2800" dirty="0" smtClean="0">
                <a:latin typeface="楷体" pitchFamily="49" charset="-122"/>
                <a:ea typeface="楷体" pitchFamily="49" charset="-122"/>
              </a:rPr>
              <a:t>次数的概念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  <a:p>
            <a:pPr marL="0" indent="0" latinLnBrk="0">
              <a:lnSpc>
                <a:spcPct val="200000"/>
              </a:lnSpc>
            </a:pPr>
            <a:r>
              <a:rPr lang="en-US" sz="28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正确的</a:t>
            </a:r>
            <a:r>
              <a:rPr sz="28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找出单项式的系数和次数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4202" y="1419622"/>
            <a:ext cx="8137083" cy="15573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理解单项式及单项式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系数和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次数的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概念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正确的找出单项式的</a:t>
            </a:r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系数和次数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53812" y="1200785"/>
            <a:ext cx="1021080" cy="550834"/>
            <a:chOff x="1055" y="1954"/>
            <a:chExt cx="1029" cy="498"/>
          </a:xfrm>
          <a:solidFill>
            <a:srgbClr val="009FB0"/>
          </a:solidFill>
        </p:grpSpPr>
        <p:sp>
          <p:nvSpPr>
            <p:cNvPr id="5" name="椭圆 4"/>
            <p:cNvSpPr/>
            <p:nvPr/>
          </p:nvSpPr>
          <p:spPr>
            <a:xfrm>
              <a:off x="1055" y="1954"/>
              <a:ext cx="554" cy="49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30" y="1954"/>
              <a:ext cx="554" cy="49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79160" y="1081934"/>
            <a:ext cx="7617460" cy="1236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</a:t>
            </a:r>
            <a:r>
              <a:rPr sz="23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</a:rPr>
              <a:t>上一章我们学习了代数式，请同学们回忆一下代数式的定义</a:t>
            </a:r>
            <a:r>
              <a:rPr 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43608" y="2571750"/>
            <a:ext cx="7822565" cy="1301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代数式：用运算符号把数或表示数的字母连接起来的式子，我们称这样的式子为代数式。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9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45216" y="1162186"/>
            <a:ext cx="790487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lnSpc>
                <a:spcPct val="150000"/>
              </a:lnSpc>
            </a:pPr>
            <a:r>
              <a:rPr lang="en-US" altLang="zh-CN" sz="26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sz="2600" b="1" dirty="0">
                <a:latin typeface="Times New Roman" pitchFamily="18" charset="0"/>
                <a:cs typeface="Times New Roman" pitchFamily="18" charset="0"/>
              </a:rPr>
              <a:t>港珠澳大桥是集主桥、海底隧道和</a:t>
            </a:r>
            <a:r>
              <a:rPr lang="zh-CN" sz="2600" b="1" dirty="0" smtClean="0">
                <a:latin typeface="Times New Roman" pitchFamily="18" charset="0"/>
                <a:cs typeface="Times New Roman" pitchFamily="18" charset="0"/>
              </a:rPr>
              <a:t>人工岛</a:t>
            </a:r>
            <a:r>
              <a:rPr lang="zh-CN" altLang="en-US" sz="2600" b="1" dirty="0" smtClean="0">
                <a:latin typeface="Times New Roman" pitchFamily="18" charset="0"/>
                <a:cs typeface="Times New Roman" pitchFamily="18" charset="0"/>
              </a:rPr>
              <a:t>于</a:t>
            </a:r>
            <a:r>
              <a:rPr lang="zh-CN" sz="2600" b="1" dirty="0" smtClean="0">
                <a:latin typeface="Times New Roman" pitchFamily="18" charset="0"/>
                <a:cs typeface="Times New Roman" pitchFamily="18" charset="0"/>
              </a:rPr>
              <a:t>一体</a:t>
            </a:r>
            <a:r>
              <a:rPr lang="zh-CN" sz="2600" b="1" dirty="0">
                <a:latin typeface="Times New Roman" pitchFamily="18" charset="0"/>
                <a:cs typeface="Times New Roman" pitchFamily="18" charset="0"/>
              </a:rPr>
              <a:t>的世界上最长的跨海大桥，一辆汽车从香港口岸行驶到东人工岛的平均速度为96 km/h，在海底隧道和主桥上行驶的平均速度分别为72 km/h和92 km/h。则汽车在主桥上</a:t>
            </a:r>
            <a:r>
              <a:rPr lang="zh-CN" sz="2600" b="1" dirty="0" smtClean="0">
                <a:latin typeface="Times New Roman" pitchFamily="18" charset="0"/>
                <a:cs typeface="Times New Roman" pitchFamily="18" charset="0"/>
              </a:rPr>
              <a:t>行驶</a:t>
            </a:r>
            <a:r>
              <a:rPr lang="en-US" altLang="zh-CN" sz="24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zh-CN" sz="2600" b="1" dirty="0" smtClean="0">
                <a:latin typeface="Times New Roman" pitchFamily="18" charset="0"/>
                <a:cs typeface="Times New Roman" pitchFamily="18" charset="0"/>
              </a:rPr>
              <a:t>小时</a:t>
            </a:r>
            <a:r>
              <a:rPr lang="zh-CN" sz="2600" b="1" dirty="0">
                <a:latin typeface="Times New Roman" pitchFamily="18" charset="0"/>
                <a:cs typeface="Times New Roman" pitchFamily="18" charset="0"/>
              </a:rPr>
              <a:t>的路程是</a:t>
            </a:r>
            <a:r>
              <a:rPr lang="zh-CN" sz="26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u="sng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zh-CN" sz="2600" b="1" dirty="0">
                <a:latin typeface="Times New Roman" pitchFamily="18" charset="0"/>
                <a:cs typeface="Times New Roman" pitchFamily="18" charset="0"/>
              </a:rPr>
              <a:t>千米.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52120" y="365480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en-US" altLang="zh-CN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zh-CN" altLang="en-US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862716" y="1591473"/>
                <a:ext cx="8101772" cy="98007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1.</a:t>
                </a:r>
                <a:r>
                  <a:rPr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观察下列代数式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92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，</a:t>
                </a:r>
                <a:r>
                  <a:rPr 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a</a:t>
                </a:r>
                <a:r>
                  <a:rPr lang="en-US" sz="2400" baseline="300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</a:t>
                </a:r>
                <a:r>
                  <a:rPr 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，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0.9</a:t>
                </a:r>
                <a:r>
                  <a:rPr lang="en-US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p</a:t>
                </a:r>
                <a:r>
                  <a:rPr 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a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2 </a:t>
                </a:r>
                <a:r>
                  <a:rPr lang="en-US" sz="24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h</a:t>
                </a:r>
                <a:r>
                  <a:rPr sz="2400" dirty="0" err="1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有什么共同特点</a:t>
                </a:r>
                <a:r>
                  <a:rPr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？</a:t>
                </a: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862716" y="1591473"/>
                <a:ext cx="8101772" cy="980076"/>
              </a:xfrm>
              <a:prstGeom prst="rect">
                <a:avLst/>
              </a:prstGeom>
              <a:blipFill rotWithShape="1">
                <a:blip r:embed="rId4"/>
                <a:stretch>
                  <a:fillRect l="-1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/>
          <p:cNvSpPr txBox="1"/>
          <p:nvPr/>
        </p:nvSpPr>
        <p:spPr>
          <a:xfrm>
            <a:off x="1619672" y="3003798"/>
            <a:ext cx="57092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b="1" dirty="0">
                <a:solidFill>
                  <a:srgbClr val="0070C0"/>
                </a:solidFill>
                <a:latin typeface="+mn-ea"/>
                <a:ea typeface="+mn-ea"/>
                <a:sym typeface="+mn-ea"/>
              </a:rPr>
              <a:t>这些代数式都是数或字母的乘积</a:t>
            </a:r>
            <a:endParaRPr lang="zh-CN" altLang="en-US" sz="2800" b="1" dirty="0">
              <a:solidFill>
                <a:srgbClr val="0070C0"/>
              </a:solidFill>
              <a:latin typeface="+mn-ea"/>
              <a:ea typeface="+mn-ea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7" name="组合 16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421005" y="1563638"/>
            <a:ext cx="8722995" cy="19303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latin typeface="+mj-ea"/>
                <a:ea typeface="+mj-ea"/>
              </a:rPr>
              <a:t>单项式定义</a:t>
            </a:r>
            <a:r>
              <a:rPr lang="zh-CN" sz="2800" b="0" dirty="0">
                <a:latin typeface="+mj-ea"/>
                <a:ea typeface="+mj-ea"/>
              </a:rPr>
              <a:t>：</a:t>
            </a: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这些代数式都是</a:t>
            </a:r>
            <a:r>
              <a:rPr lang="zh-CN" sz="2800" b="1" dirty="0">
                <a:solidFill>
                  <a:srgbClr val="FF0000"/>
                </a:solidFill>
                <a:latin typeface="+mj-ea"/>
                <a:ea typeface="+mj-ea"/>
              </a:rPr>
              <a:t>数或字母</a:t>
            </a: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的</a:t>
            </a:r>
            <a:r>
              <a:rPr lang="zh-CN" sz="2800" b="1" dirty="0">
                <a:solidFill>
                  <a:srgbClr val="FF0000"/>
                </a:solidFill>
                <a:latin typeface="+mj-ea"/>
                <a:ea typeface="+mj-ea"/>
              </a:rPr>
              <a:t>乘积</a:t>
            </a: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，像这样的代数式叫作单项式。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单独的</a:t>
            </a:r>
            <a:r>
              <a:rPr lang="zh-CN" sz="2800" b="1" dirty="0">
                <a:solidFill>
                  <a:srgbClr val="FF0000"/>
                </a:solidFill>
                <a:latin typeface="+mj-ea"/>
                <a:ea typeface="+mj-ea"/>
              </a:rPr>
              <a:t>一个数</a:t>
            </a: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或</a:t>
            </a:r>
            <a:r>
              <a:rPr lang="zh-CN" sz="2800" b="1" dirty="0">
                <a:solidFill>
                  <a:srgbClr val="FF0000"/>
                </a:solidFill>
                <a:latin typeface="+mj-ea"/>
                <a:ea typeface="+mj-ea"/>
              </a:rPr>
              <a:t>一个字母</a:t>
            </a:r>
            <a:r>
              <a:rPr lang="zh-CN" sz="2800" b="1" dirty="0">
                <a:solidFill>
                  <a:srgbClr val="0070C0"/>
                </a:solidFill>
                <a:latin typeface="+mj-ea"/>
                <a:ea typeface="+mj-ea"/>
              </a:rPr>
              <a:t>也是单项式。</a:t>
            </a:r>
            <a:endParaRPr lang="zh-CN" altLang="en-US" sz="28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885" y="1275606"/>
            <a:ext cx="77793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zh-CN" sz="2800" b="1" dirty="0">
                <a:ea typeface="宋体" panose="02010600030101010101" pitchFamily="2" charset="-122"/>
              </a:rPr>
              <a:t>练一练：</a:t>
            </a:r>
            <a:r>
              <a:rPr lang="zh-CN" sz="2800" b="0" dirty="0">
                <a:ea typeface="宋体" panose="02010600030101010101" pitchFamily="2" charset="-122"/>
              </a:rPr>
              <a:t>判断下列代数式是否是单项式？</a:t>
            </a:r>
            <a:endParaRPr lang="zh-CN" altLang="en-US" sz="2800" b="0" dirty="0">
              <a:ea typeface="宋体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11045" y="1918027"/>
                <a:ext cx="5939400" cy="782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altLang="zh-CN" sz="280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altLang="zh-CN" sz="2800" baseline="30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800" dirty="0">
                    <a:latin typeface="Times New Roman" pitchFamily="18" charset="0"/>
                    <a:cs typeface="Times New Roman" pitchFamily="18" charset="0"/>
                  </a:rPr>
                  <a:t> ， 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zh-CN" alt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＋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280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800" dirty="0"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2800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zh-CN" altLang="en-US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zh-CN" altLang="en-US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，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b="0" dirty="0" smtClean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t</m:t>
                        </m:r>
                      </m:den>
                    </m:f>
                  </m:oMath>
                </a14:m>
                <a:endParaRPr lang="zh-CN" altLang="en-US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045" y="1918027"/>
                <a:ext cx="5939400" cy="782715"/>
              </a:xfrm>
              <a:prstGeom prst="rect">
                <a:avLst/>
              </a:prstGeom>
              <a:blipFill rotWithShape="1">
                <a:blip r:embed="rId2"/>
                <a:stretch>
                  <a:fillRect l="-2156" b="-8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46949" y="2782124"/>
                <a:ext cx="7416824" cy="698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rgbClr val="FF0000"/>
                    </a:solidFill>
                  </a:rPr>
                  <a:t>答：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altLang="zh-CN" sz="28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US" altLang="zh-CN" sz="28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， 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altLang="zh-CN" sz="2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xy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  <m:r>
                      <a:rPr lang="zh-CN" altLang="en-US" sz="2800" b="0" i="1" dirty="0" smtClean="0">
                        <a:solidFill>
                          <a:srgbClr val="FF0000"/>
                        </a:solidFill>
                        <a:latin typeface="Cambria Math"/>
                        <a:ea typeface="+mj-ea"/>
                        <a:cs typeface="Times New Roman" pitchFamily="18" charset="0"/>
                        <a:sym typeface="+mn-ea"/>
                      </a:rPr>
                      <m:t>是</m:t>
                    </m:r>
                    <m:r>
                      <a:rPr lang="zh-CN" altLang="en-US" sz="2800" i="1" dirty="0">
                        <a:solidFill>
                          <a:srgbClr val="FF0000"/>
                        </a:solidFill>
                        <a:latin typeface="Cambria Math"/>
                        <a:ea typeface="+mj-ea"/>
                        <a:cs typeface="Times New Roman" pitchFamily="18" charset="0"/>
                        <a:sym typeface="+mn-ea"/>
                      </a:rPr>
                      <m:t>单项式</m:t>
                    </m:r>
                    <m:r>
                      <a:rPr lang="en-US" altLang="zh-CN" sz="2800" b="0" i="1" dirty="0" smtClean="0">
                        <a:solidFill>
                          <a:srgbClr val="FF0000"/>
                        </a:solidFill>
                        <a:latin typeface="Cambria Math"/>
                        <a:ea typeface="+mj-ea"/>
                        <a:cs typeface="Times New Roman" pitchFamily="18" charset="0"/>
                        <a:sym typeface="+mn-ea"/>
                      </a:rPr>
                      <m:t>.</m:t>
                    </m:r>
                  </m:oMath>
                </a14:m>
                <a:endParaRPr lang="zh-CN" altLang="en-US" sz="2800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949" y="2782124"/>
                <a:ext cx="7416824" cy="698781"/>
              </a:xfrm>
              <a:prstGeom prst="rect">
                <a:avLst/>
              </a:prstGeom>
              <a:blipFill rotWithShape="1">
                <a:blip r:embed="rId3"/>
                <a:stretch>
                  <a:fillRect l="-1727" t="-870" b="-95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OGY5ZTQ3ZTQxYzI3OGMwMDQ1ZGRjYjQ5NzM3NTRkMTIifQ=="/>
  <p:tag name="commondata" val="eyJoZGlkIjoiMjY4NDIwODRhNmQ3NGE4OTVhOTFmNjZkMGQxOGMzY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767</Words>
  <Application>Microsoft Office PowerPoint</Application>
  <PresentationFormat>全屏显示(16:9)</PresentationFormat>
  <Paragraphs>62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NEU-BZ-S92</vt:lpstr>
      <vt:lpstr>隶书</vt:lpstr>
      <vt:lpstr>Calibri</vt:lpstr>
      <vt:lpstr>黑体</vt:lpstr>
      <vt:lpstr>楷体</vt:lpstr>
      <vt:lpstr>Times New Roman</vt:lpstr>
      <vt:lpstr>Cambria Math</vt:lpstr>
      <vt:lpstr>2_自定义设计方案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777</cp:revision>
  <dcterms:created xsi:type="dcterms:W3CDTF">2023-10-19T08:02:00Z</dcterms:created>
  <dcterms:modified xsi:type="dcterms:W3CDTF">2024-08-21T07:42:27Z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BCDDF9BD6D494A4BB8CF697D18B1DF0E_13</vt:lpwstr>
  </property>
</Properties>
</file>